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  <p:sldMasterId id="2147483756" r:id="rId6"/>
    <p:sldMasterId id="2147483768" r:id="rId7"/>
    <p:sldMasterId id="2147483780" r:id="rId8"/>
    <p:sldMasterId id="2147483828" r:id="rId9"/>
    <p:sldMasterId id="2147483864" r:id="rId10"/>
    <p:sldMasterId id="2147483936" r:id="rId11"/>
    <p:sldMasterId id="2147483960" r:id="rId12"/>
    <p:sldMasterId id="2147483972" r:id="rId13"/>
    <p:sldMasterId id="2147483984" r:id="rId14"/>
    <p:sldMasterId id="2147483996" r:id="rId15"/>
    <p:sldMasterId id="2147484008" r:id="rId16"/>
  </p:sldMasterIdLst>
  <p:sldIdLst>
    <p:sldId id="256" r:id="rId17"/>
    <p:sldId id="257" r:id="rId18"/>
    <p:sldId id="258" r:id="rId19"/>
    <p:sldId id="259" r:id="rId20"/>
    <p:sldId id="260" r:id="rId21"/>
    <p:sldId id="262" r:id="rId22"/>
    <p:sldId id="263" r:id="rId23"/>
    <p:sldId id="264" r:id="rId24"/>
    <p:sldId id="265" r:id="rId25"/>
    <p:sldId id="271" r:id="rId26"/>
    <p:sldId id="272" r:id="rId27"/>
    <p:sldId id="273" r:id="rId28"/>
    <p:sldId id="261" r:id="rId29"/>
    <p:sldId id="274" r:id="rId30"/>
    <p:sldId id="275" r:id="rId31"/>
    <p:sldId id="276" r:id="rId32"/>
    <p:sldId id="277" r:id="rId33"/>
    <p:sldId id="278" r:id="rId34"/>
    <p:sldId id="292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3" r:id="rId49"/>
    <p:sldId id="294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slide" Target="slides/slide3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slide" Target="slides/slide3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357454"/>
          </a:xfrm>
        </p:spPr>
        <p:txBody>
          <a:bodyPr>
            <a:noAutofit/>
          </a:bodyPr>
          <a:lstStyle/>
          <a:p>
            <a:pPr algn="ctr"/>
            <a:r>
              <a:rPr lang="ru-RU" sz="6000" u="sng" dirty="0" smtClean="0"/>
              <a:t>Деловая Игра</a:t>
            </a:r>
            <a:br>
              <a:rPr lang="ru-RU" sz="6000" u="sng" dirty="0" smtClean="0"/>
            </a:br>
            <a:r>
              <a:rPr lang="ru-RU" sz="6000" u="sng" dirty="0" smtClean="0"/>
              <a:t>«Знатоки ФГОС»</a:t>
            </a:r>
            <a:endParaRPr lang="ru-RU" sz="6000" u="sng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000364" y="3611607"/>
            <a:ext cx="5929354" cy="1746220"/>
          </a:xfrm>
        </p:spPr>
        <p:txBody>
          <a:bodyPr>
            <a:normAutofit fontScale="92500" lnSpcReduction="20000"/>
          </a:bodyPr>
          <a:lstStyle/>
          <a:p>
            <a:r>
              <a:rPr lang="ru-RU" smtClean="0"/>
              <a:t>Григорьева </a:t>
            </a:r>
            <a:r>
              <a:rPr lang="ru-RU" dirty="0" smtClean="0"/>
              <a:t>Э.И., начальник отдела мониторинга, качества образования и методического сопровождения Комитета образования МР «Читинский район»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Тема «документы»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7715304" cy="51698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500" b="1" dirty="0" smtClean="0"/>
              <a:t>Вопрос №4:</a:t>
            </a:r>
            <a:r>
              <a:rPr lang="ru-RU" sz="3500" dirty="0" smtClean="0">
                <a:latin typeface="Times New Roman"/>
                <a:ea typeface="Times New Roman"/>
              </a:rPr>
              <a:t>«Ребенком является каждое человеческое существо до достижения 18-летнего возраста, если по закону, применимому к данному ребенку, он не достигает совершеннолетия ранее».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latin typeface="Times New Roman"/>
                <a:ea typeface="Times New Roman"/>
              </a:rPr>
              <a:t>В каком документе дается представленная трактовка понятия «Ребенок»?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000" b="1" dirty="0" smtClean="0"/>
              <a:t>Стоимость вопроса:4 жетона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78581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Тема «охрана труда»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7643866" cy="53841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/>
              <a:t>Вопрос №1</a:t>
            </a:r>
            <a:r>
              <a:rPr lang="ru-RU" sz="4400" dirty="0" smtClean="0"/>
              <a:t>:</a:t>
            </a:r>
            <a:r>
              <a:rPr lang="ru-RU" sz="4400" dirty="0" smtClean="0">
                <a:latin typeface="Times New Roman"/>
                <a:ea typeface="Times New Roman"/>
              </a:rPr>
              <a:t> Перечислите Ваши действия при обнаружении  взрывоопасного предмета? </a:t>
            </a:r>
          </a:p>
          <a:p>
            <a:pPr>
              <a:lnSpc>
                <a:spcPct val="115000"/>
              </a:lnSpc>
            </a:pPr>
            <a:endParaRPr lang="ru-RU" sz="44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200" b="1" dirty="0" smtClean="0"/>
              <a:t>     Стоимость вопроса:1 жетон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Тема «охрана труда»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4400" b="1" dirty="0" smtClean="0"/>
              <a:t>Вопрос №2:</a:t>
            </a:r>
            <a:r>
              <a:rPr lang="ru-RU" sz="4400" dirty="0" smtClean="0">
                <a:latin typeface="Times New Roman"/>
                <a:ea typeface="Times New Roman"/>
              </a:rPr>
              <a:t> Что должен знать воспитатель, собирающийся с детьми на экскурсию?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200" b="1" dirty="0" smtClean="0"/>
              <a:t>  Стоимость вопроса:1 жетон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Тема «охрана труда»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Вопрос №3:</a:t>
            </a:r>
            <a:r>
              <a:rPr lang="ru-RU" sz="4000" dirty="0" smtClean="0"/>
              <a:t> </a:t>
            </a:r>
            <a:r>
              <a:rPr lang="ru-RU" sz="4000" dirty="0" smtClean="0">
                <a:latin typeface="Times New Roman"/>
                <a:ea typeface="Times New Roman"/>
              </a:rPr>
              <a:t>Основное требование к сотрудникам для обеспечения безопасности детей в ДОУ?</a:t>
            </a:r>
          </a:p>
          <a:p>
            <a:endParaRPr lang="ru-RU" sz="4000" dirty="0" smtClean="0"/>
          </a:p>
          <a:p>
            <a:endParaRPr lang="ru-RU" sz="4000" dirty="0" smtClean="0"/>
          </a:p>
          <a:p>
            <a:pPr>
              <a:buNone/>
            </a:pPr>
            <a:r>
              <a:rPr lang="ru-RU" sz="3200" b="1" dirty="0" smtClean="0"/>
              <a:t>  Стоимость вопроса:2 жетона</a:t>
            </a:r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Тема «охрана труда»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Вопрос №4:</a:t>
            </a:r>
            <a:r>
              <a:rPr lang="ru-RU" sz="4400" dirty="0" smtClean="0">
                <a:latin typeface="Times New Roman"/>
                <a:ea typeface="Times New Roman"/>
              </a:rPr>
              <a:t> Расскажите действия воспитателя в случае получения ребенком травмы.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Стоимость вопроса:3 жетона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Тема «</a:t>
            </a:r>
            <a:r>
              <a:rPr lang="ru-RU" sz="4800" dirty="0" smtClean="0">
                <a:latin typeface="Times New Roman"/>
                <a:ea typeface="Times New Roman"/>
              </a:rPr>
              <a:t>ФГОС ДО</a:t>
            </a:r>
            <a:r>
              <a:rPr lang="ru-RU" sz="4800" dirty="0" smtClean="0"/>
              <a:t>»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 smtClean="0"/>
              <a:t>Вопрос №</a:t>
            </a:r>
            <a:r>
              <a:rPr lang="ru-RU" sz="4800" dirty="0" smtClean="0"/>
              <a:t>1:</a:t>
            </a:r>
            <a:r>
              <a:rPr lang="ru-RU" sz="4800" spc="-100" dirty="0" smtClean="0">
                <a:latin typeface="Times New Roman"/>
                <a:ea typeface="Times New Roman"/>
              </a:rPr>
              <a:t> Что  означает  аббревиатура ФГОС ДО?</a:t>
            </a: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200" b="1" dirty="0" smtClean="0"/>
              <a:t>      Стоимость вопроса:1 жетон</a:t>
            </a: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 «</a:t>
            </a:r>
            <a:r>
              <a:rPr lang="ru-RU" sz="4000" dirty="0" smtClean="0">
                <a:latin typeface="Times New Roman"/>
                <a:ea typeface="Times New Roman"/>
              </a:rPr>
              <a:t>ФГОС ДО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/>
              <a:t>Вопрос №2:</a:t>
            </a:r>
            <a:r>
              <a:rPr lang="ru-RU" sz="4400" dirty="0" smtClean="0">
                <a:latin typeface="Times New Roman"/>
                <a:ea typeface="Times New Roman"/>
              </a:rPr>
              <a:t> Какие требования определяет ФГОС ДО?</a:t>
            </a: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800" b="1" dirty="0" smtClean="0"/>
              <a:t>       </a:t>
            </a:r>
            <a:r>
              <a:rPr lang="ru-RU" sz="3200" b="1" dirty="0" smtClean="0"/>
              <a:t>Стоимость вопроса:2 жетона</a:t>
            </a:r>
            <a:endParaRPr lang="ru-RU" sz="3200" b="1" spc="-1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Тема «</a:t>
            </a:r>
            <a:r>
              <a:rPr lang="ru-RU" sz="5400" dirty="0" smtClean="0">
                <a:latin typeface="Times New Roman"/>
                <a:ea typeface="Times New Roman"/>
              </a:rPr>
              <a:t>ФГОС ДО</a:t>
            </a:r>
            <a:r>
              <a:rPr lang="ru-RU" sz="5400" dirty="0" smtClean="0"/>
              <a:t>»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543824" cy="524131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/>
              <a:t>Вопрос №3:</a:t>
            </a:r>
            <a:r>
              <a:rPr lang="ru-RU" sz="4400" dirty="0" smtClean="0">
                <a:latin typeface="Times New Roman"/>
                <a:ea typeface="Times New Roman"/>
              </a:rPr>
              <a:t> Сколько образовательных областей  определяет ФГОС ДО?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400" i="1" dirty="0" smtClean="0">
                <a:latin typeface="Times New Roman"/>
                <a:ea typeface="Times New Roman"/>
              </a:rPr>
              <a:t>Перечислите их. </a:t>
            </a:r>
            <a:endParaRPr lang="ru-RU" sz="44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800" b="1" dirty="0" smtClean="0"/>
              <a:t>       </a:t>
            </a:r>
            <a:r>
              <a:rPr lang="ru-RU" sz="3200" b="1" dirty="0" smtClean="0"/>
              <a:t>Стоимость вопроса:2 жетона</a:t>
            </a:r>
            <a:endParaRPr lang="ru-RU" sz="3200" b="1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Тема «</a:t>
            </a:r>
            <a:r>
              <a:rPr lang="ru-RU" sz="4800" dirty="0" smtClean="0">
                <a:latin typeface="Times New Roman"/>
                <a:ea typeface="Times New Roman"/>
              </a:rPr>
              <a:t>ФГОС ДО</a:t>
            </a:r>
            <a:r>
              <a:rPr lang="ru-RU" sz="4800" dirty="0" smtClean="0"/>
              <a:t>»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472386" cy="5312752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ru-RU" sz="4800" b="1" dirty="0" smtClean="0"/>
              <a:t>Вопрос №4:</a:t>
            </a:r>
            <a:r>
              <a:rPr lang="ru-RU" sz="4800" dirty="0" smtClean="0">
                <a:latin typeface="Times New Roman"/>
                <a:ea typeface="Times New Roman"/>
              </a:rPr>
              <a:t> В виде чего представлены требования Стандарта к результатам освоения ООП ДО?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ru-RU" sz="2800" spc="-100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r>
              <a:rPr lang="ru-RU" sz="3200" b="1" dirty="0" smtClean="0"/>
              <a:t>Стоимость вопроса:2 жетона</a:t>
            </a:r>
            <a:endParaRPr lang="ru-RU" sz="3200" b="1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spc="-1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7239000" cy="3609026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tx1"/>
                </a:solidFill>
              </a:rPr>
              <a:t>Подведение </a:t>
            </a:r>
            <a:br>
              <a:rPr lang="ru-RU" sz="7200" dirty="0" smtClean="0">
                <a:solidFill>
                  <a:schemeClr val="tx1"/>
                </a:solidFill>
              </a:rPr>
            </a:br>
            <a:r>
              <a:rPr lang="ru-RU" sz="7200" dirty="0" smtClean="0">
                <a:solidFill>
                  <a:schemeClr val="tx1"/>
                </a:solidFill>
              </a:rPr>
              <a:t>итогов 1 тура</a:t>
            </a:r>
            <a:r>
              <a:rPr lang="ru-RU" sz="7200" dirty="0" smtClean="0"/>
              <a:t/>
            </a:r>
            <a:br>
              <a:rPr lang="ru-RU" sz="7200" dirty="0" smtClean="0"/>
            </a:b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B0F0"/>
                </a:solidFill>
              </a:rPr>
              <a:t>Семья</a:t>
            </a:r>
          </a:p>
          <a:p>
            <a:r>
              <a:rPr lang="ru-RU" sz="4400" b="1" dirty="0" smtClean="0">
                <a:solidFill>
                  <a:srgbClr val="7030A0"/>
                </a:solidFill>
              </a:rPr>
              <a:t>Документы</a:t>
            </a:r>
          </a:p>
          <a:p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</a:rPr>
              <a:t>Охрана труда</a:t>
            </a:r>
          </a:p>
          <a:p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ФГОС ДО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Темы 1 тура</a:t>
            </a:r>
            <a:endParaRPr lang="ru-RU" sz="6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ФГОС ДО тезаурус</a:t>
            </a:r>
          </a:p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ФГОС ДО требования к структуре ООП ДО и ЕЕ объему.</a:t>
            </a:r>
          </a:p>
          <a:p>
            <a:r>
              <a:rPr lang="ru-RU" sz="3600" b="1" u="sng" dirty="0" smtClean="0"/>
              <a:t>ФГОС ДО Требования к условиям реализации ООП ДО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ФГООС ДО требования к результатам освоения ООП ДО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Темы 2 тура</a:t>
            </a:r>
            <a:endParaRPr lang="ru-RU" sz="6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57161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ФГОС ДО тезаурус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800" b="1" dirty="0" smtClean="0"/>
              <a:t>Вопрос №1:</a:t>
            </a:r>
            <a:r>
              <a:rPr lang="ru-RU" sz="4800" dirty="0" smtClean="0">
                <a:latin typeface="Times New Roman"/>
                <a:ea typeface="Times New Roman"/>
              </a:rPr>
              <a:t> Что такое ООП ДО? Раскройте понятие.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b="1" dirty="0" smtClean="0"/>
              <a:t>    </a:t>
            </a:r>
            <a:r>
              <a:rPr lang="ru-RU" sz="3600" b="1" dirty="0" smtClean="0"/>
              <a:t>Стоимость вопроса:1 жетон</a:t>
            </a:r>
            <a:endParaRPr lang="ru-RU" sz="3600" b="1" spc="-1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001056" cy="2034568"/>
          </a:xfrm>
        </p:spPr>
        <p:txBody>
          <a:bodyPr>
            <a:noAutofit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ФГОС ДО тезаурус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6000" b="1" dirty="0" smtClean="0"/>
              <a:t>Вопрос №2:</a:t>
            </a:r>
            <a:r>
              <a:rPr lang="ru-RU" sz="6000" dirty="0" smtClean="0">
                <a:latin typeface="Times New Roman"/>
                <a:ea typeface="Times New Roman"/>
              </a:rPr>
              <a:t> Что такое целевые ориентиры?</a:t>
            </a:r>
          </a:p>
          <a:p>
            <a:endParaRPr lang="ru-RU" sz="6000" dirty="0" smtClean="0">
              <a:latin typeface="Times New Roman"/>
              <a:ea typeface="Times New Roman"/>
            </a:endParaRPr>
          </a:p>
          <a:p>
            <a:endParaRPr lang="ru-RU" sz="60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6000" b="1" dirty="0" smtClean="0">
                <a:latin typeface="Times New Roman"/>
              </a:rPr>
              <a:t>   </a:t>
            </a:r>
            <a:r>
              <a:rPr lang="ru-RU" sz="3900" b="1" dirty="0" smtClean="0"/>
              <a:t>Стоимость вопроса:1 жетон</a:t>
            </a:r>
            <a:endParaRPr lang="ru-RU" sz="39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148764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требования к структуре ООП ДО и ЕЕ объему.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Вопрос №1</a:t>
            </a:r>
            <a:r>
              <a:rPr lang="ru-RU" sz="3600" dirty="0" smtClean="0"/>
              <a:t>: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Какое соотношение объема обязательной части Программы и объема части, формируемой участниками образовательных отношений.</a:t>
            </a:r>
          </a:p>
          <a:p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</a:rPr>
              <a:t>          </a:t>
            </a:r>
            <a:r>
              <a:rPr lang="ru-RU" sz="3200" b="1" dirty="0" smtClean="0"/>
              <a:t>Стоимость вопроса:1 жетон</a:t>
            </a:r>
            <a:endParaRPr lang="ru-RU" sz="32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структуре ООП ДО и ЕЕ объему.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52864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800" b="1" dirty="0" smtClean="0"/>
              <a:t>Вопрос №2:</a:t>
            </a: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Определите к какой образовательной области относятся следующие задачи:</a:t>
            </a:r>
            <a:endParaRPr lang="ru-RU" sz="1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-усвоение норм и ценностей, принятых в обществе, включая моральные и нравственные ценности; </a:t>
            </a:r>
            <a:endParaRPr lang="ru-RU" sz="1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-формирование позитивных установок к различным видам труда и творчества;</a:t>
            </a:r>
            <a:endParaRPr lang="ru-RU" sz="1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основ безопасного поведения в быту, социуме, природе.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2800" b="1" dirty="0" smtClean="0"/>
              <a:t>    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100" b="1" dirty="0" smtClean="0"/>
              <a:t>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/>
              <a:t>        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ru-RU" sz="2800" b="1" dirty="0" smtClean="0"/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/>
              <a:t>            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ru-RU" sz="2800" b="1" dirty="0" smtClean="0"/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Требования к структуре ООП ДО и ЕЕ объему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/>
              <a:t>Вопрос №3:</a:t>
            </a:r>
            <a:r>
              <a:rPr lang="ru-RU" sz="3200" b="1" dirty="0" smtClean="0"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</a:rPr>
              <a:t>В каких видах деятельности реализовывается содержание образовательных областей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в дошкольном возрасте (3-8 лет)?</a:t>
            </a:r>
            <a:endParaRPr lang="ru-RU" sz="32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Выбрать правильные ответы.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/>
              <a:t>       Стоимость вопроса:2 жетона</a:t>
            </a:r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3579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-предметная деятельность и игры с составными и динамическими игрушками;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-коммуникативная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-экспериментирование с материалами и веществами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-конструирование из разного материала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-общение с взрослым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-двигательная активность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-восприятие художественной литературы и фольклора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-совместные игры со сверстниками под руководством взрослого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-игровая (сюжетно-ролевая, игры с правилами и др.)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-действия с бытовыми предметами-орудиями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-познавательно-исследовательская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-изобразительная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-рассматривание картинок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-восприятие смысла музыки, сказок, стихов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-музыкальная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-самообслуживание и элементарный бытовой труд</a:t>
            </a:r>
            <a:endParaRPr lang="ru-RU" sz="2800" b="1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298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Требования к условиям реализации ООП ДО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829576" cy="54292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200" b="1" dirty="0" smtClean="0"/>
              <a:t>Вопрос №1:</a:t>
            </a:r>
            <a:r>
              <a:rPr lang="ru-RU" sz="1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Выделите т</a:t>
            </a:r>
            <a:r>
              <a:rPr lang="ru-RU" sz="11200" dirty="0" smtClean="0">
                <a:latin typeface="Times New Roman"/>
                <a:ea typeface="Times New Roman"/>
              </a:rPr>
              <a:t>ребования к условиям реализации Программы, которые включает Стандарт?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latin typeface="Times New Roman"/>
                <a:ea typeface="Times New Roman"/>
              </a:rPr>
              <a:t>психолого-педагогические условия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latin typeface="Times New Roman"/>
                <a:ea typeface="Times New Roman"/>
              </a:rPr>
              <a:t>кадровые условия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учебно-материальные условия</a:t>
            </a:r>
            <a:endParaRPr lang="ru-RU" sz="11200" dirty="0" smtClean="0">
              <a:latin typeface="Times New Roman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latin typeface="Times New Roman"/>
                <a:ea typeface="Times New Roman"/>
              </a:rPr>
              <a:t>материально-технические условия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медико-социальные условия </a:t>
            </a:r>
            <a:endParaRPr lang="ru-RU" sz="11200" dirty="0" smtClean="0">
              <a:latin typeface="Times New Roman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latin typeface="Times New Roman"/>
                <a:ea typeface="Times New Roman"/>
              </a:rPr>
              <a:t>финансовые условия 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latin typeface="Times New Roman"/>
                <a:ea typeface="Times New Roman"/>
              </a:rPr>
              <a:t>развивающая предметно-пространственная среда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"/>
              <a:tabLst>
                <a:tab pos="457200" algn="l"/>
              </a:tabLst>
            </a:pPr>
            <a:r>
              <a:rPr lang="ru-RU" sz="1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информационно-методические условия.</a:t>
            </a:r>
            <a:endParaRPr lang="ru-RU" sz="112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Требования к условиям реализации ООП ДО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/>
              <a:t>Вопрос №2: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Какие требования (принципы) к развивающей предметно-пространственной среде необходимо учитывать при реализации Программы?</a:t>
            </a:r>
            <a:endParaRPr lang="ru-RU" sz="3600" dirty="0" smtClean="0">
              <a:latin typeface="Times New Roman"/>
              <a:ea typeface="Times New Roman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b="1" dirty="0" smtClean="0"/>
              <a:t>        Стоимость вопроса:2 жетона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Требования к результатам освоения ООП ДО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0573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Вопрос №1:</a:t>
            </a:r>
            <a:r>
              <a:rPr lang="ru-RU" sz="3200" b="1" dirty="0" smtClean="0"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</a:rPr>
              <a:t>К какому возрасту (раннему или дошкольному) относятся следующие целевые ориентиры?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-ребёнок интересуется окружающими предметами и активно действует с ними;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-владеет активной речью, включённой в общение; может обращаться с вопросами и просьбами, понимает речь взрослых.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ru-RU" sz="32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/>
              <a:t>     Стоимость вопроса:1 жетон</a:t>
            </a:r>
            <a:endParaRPr lang="ru-RU" sz="32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8143932" cy="4846320"/>
          </a:xfrm>
        </p:spPr>
        <p:txBody>
          <a:bodyPr/>
          <a:lstStyle/>
          <a:p>
            <a:r>
              <a:rPr lang="ru-RU" sz="3200" b="1" dirty="0" smtClean="0"/>
              <a:t>Вопрос№1: </a:t>
            </a:r>
            <a:r>
              <a:rPr lang="ru-RU" sz="3200" dirty="0" smtClean="0">
                <a:latin typeface="Times New Roman"/>
                <a:ea typeface="Times New Roman"/>
              </a:rPr>
              <a:t>Этот документ регулирует права и обязанности администрации ДОУ и семьи воспитанников?</a:t>
            </a:r>
          </a:p>
          <a:p>
            <a:endParaRPr lang="ru-RU" sz="2800" dirty="0" smtClean="0">
              <a:latin typeface="Times New Roman"/>
            </a:endParaRPr>
          </a:p>
          <a:p>
            <a:endParaRPr lang="ru-RU" sz="2800" dirty="0" smtClean="0">
              <a:latin typeface="Times New Roman"/>
            </a:endParaRPr>
          </a:p>
          <a:p>
            <a:endParaRPr lang="ru-RU" sz="2800" dirty="0" smtClean="0">
              <a:latin typeface="Times New Roman"/>
            </a:endParaRP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Стоимость вопроса:1жетон</a:t>
            </a:r>
          </a:p>
          <a:p>
            <a:endParaRPr lang="ru-RU" sz="2800" dirty="0" smtClean="0">
              <a:latin typeface="Times New Roman"/>
            </a:endParaRPr>
          </a:p>
          <a:p>
            <a:endParaRPr lang="ru-RU" sz="2800" dirty="0" smtClean="0">
              <a:latin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Тема «Семья»</a:t>
            </a:r>
            <a:endParaRPr lang="ru-RU" sz="4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Требования к результатам освоения ООП ДО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/>
              <a:t>Вопрос №2: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Проводится ли педагогическая диагностика (мониторинг) при реализации программы?</a:t>
            </a:r>
            <a:endParaRPr lang="ru-RU" sz="36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Если да, то кем и с какой целью проводится?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ru-RU" sz="3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 smtClean="0"/>
              <a:t>   Стоимость вопроса:1 жетон</a:t>
            </a:r>
            <a:endParaRPr lang="ru-RU" sz="36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7786742" cy="51698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900" dirty="0" smtClean="0"/>
              <a:t>Вопрос №3:</a:t>
            </a:r>
            <a:r>
              <a:rPr lang="ru-RU" sz="4300" dirty="0" smtClean="0">
                <a:latin typeface="Times New Roman"/>
                <a:ea typeface="Times New Roman"/>
              </a:rPr>
              <a:t> При решении каких управленческих задач целевые ориентиры не могут служить непосредственным основанием?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/>
              <a:t>               Стоимость вопроса:2 жетона</a:t>
            </a:r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442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Требования к результатам освоения ООП ДО</a:t>
            </a:r>
            <a:endParaRPr lang="ru-RU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-аттестация педагогических кадров;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-оценка качества образования;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-оценка уровня развития детей;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-оценка выполнения муниципального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(государственного)задания посредством их включения в показатели качества выполнения задания;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-распределение стимулирующего фонда оплаты труда работников ДОО.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Подведение </a:t>
            </a:r>
          </a:p>
          <a:p>
            <a:pPr algn="ctr">
              <a:buNone/>
            </a:pPr>
            <a:r>
              <a:rPr lang="ru-RU" sz="6000" b="1" dirty="0" smtClean="0"/>
              <a:t>итогов 2 тура</a:t>
            </a:r>
            <a:endParaRPr lang="ru-RU" sz="60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7786742" cy="48463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600" b="1" dirty="0" smtClean="0"/>
          </a:p>
          <a:p>
            <a:pPr algn="ctr">
              <a:buNone/>
            </a:pPr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  <a:t>Спасибо за игру !</a:t>
            </a:r>
            <a:endParaRPr lang="ru-RU" sz="6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/>
              <a:t>Вопрос №2</a:t>
            </a:r>
            <a:r>
              <a:rPr lang="ru-RU" sz="4000" dirty="0" smtClean="0"/>
              <a:t>:</a:t>
            </a:r>
            <a:r>
              <a:rPr lang="ru-RU" sz="4000" dirty="0" smtClean="0">
                <a:latin typeface="Times New Roman"/>
                <a:ea typeface="Times New Roman"/>
              </a:rPr>
              <a:t>Кем является семья в системе образования?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3200" b="1" dirty="0" smtClean="0"/>
              <a:t>Стоимость вопроса:2жетона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Тема «Семья»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Вопрос №3</a:t>
            </a:r>
            <a:r>
              <a:rPr lang="ru-RU" sz="3600" dirty="0" smtClean="0"/>
              <a:t>:</a:t>
            </a:r>
            <a:r>
              <a:rPr lang="ru-RU" sz="3600" dirty="0" smtClean="0">
                <a:latin typeface="Times New Roman"/>
                <a:ea typeface="Times New Roman"/>
              </a:rPr>
              <a:t>Ребенок стал агрессивно  себя вести со сверстниками (дерется, кусается), в НОД участия не принимает. Как и когда Вы сообщите об этом родителям?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200" b="1" dirty="0" smtClean="0"/>
              <a:t>Стоимость вопроса:3жетона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Тема «Семья»</a:t>
            </a:r>
            <a:endParaRPr lang="ru-RU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 smtClean="0"/>
              <a:t>Вопрос №4</a:t>
            </a:r>
            <a:r>
              <a:rPr lang="ru-RU" sz="4000" dirty="0" smtClean="0"/>
              <a:t>: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Проводится ли психологическая диагностика? Если да, то кем, с какой целью и при каких условиях?</a:t>
            </a:r>
            <a:endParaRPr lang="ru-RU" sz="40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600" b="1" dirty="0" smtClean="0"/>
              <a:t>Стоимость вопроса:4жетона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Тема «Семья»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Тема «документы»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7715304" cy="516987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Вопрос №1:</a:t>
            </a:r>
            <a:r>
              <a:rPr lang="ru-RU" sz="3600" dirty="0" smtClean="0">
                <a:latin typeface="Times New Roman"/>
                <a:ea typeface="Times New Roman"/>
              </a:rPr>
              <a:t> Данный документ нацелен на обеспечение детям счастливого детства и пользование, на их собственное благо  и на благо общества, правами и свободами. Этот документ строится на принципах.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3200" b="1" dirty="0" smtClean="0"/>
              <a:t>Стоимость вопроса:1жетон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Тема «документы»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786742" cy="545562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/>
              <a:t>Вопрос №2: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/>
                <a:ea typeface="Times New Roman"/>
              </a:rPr>
              <a:t>Родители являются первыми педагогами. Они обязаны заложить основы физического, нравственного  и интеллектуального развития ребенка в раннем детском возрасте.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В каком нормативном документе прописано данное утверждение? 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800" b="1" dirty="0" smtClean="0"/>
              <a:t>Стоимость вопроса:2 жетона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Тема «документы»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7715304" cy="524131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900" b="1" dirty="0" smtClean="0"/>
              <a:t>Вопрос №3:</a:t>
            </a:r>
            <a:r>
              <a:rPr lang="ru-RU" sz="3900" b="1" dirty="0" smtClean="0">
                <a:latin typeface="Times New Roman"/>
                <a:ea typeface="Times New Roman"/>
              </a:rPr>
              <a:t> </a:t>
            </a:r>
            <a:r>
              <a:rPr lang="ru-RU" sz="3900" dirty="0" smtClean="0">
                <a:latin typeface="Times New Roman"/>
                <a:ea typeface="Times New Roman"/>
              </a:rPr>
              <a:t>На основе этого документа строится вся основная деятельность в дошкольном образовательном учреждении. Без этого документа деятельность учреждения является неправомерной.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900" dirty="0" smtClean="0">
                <a:latin typeface="Times New Roman"/>
                <a:ea typeface="Times New Roman"/>
              </a:rPr>
              <a:t>         О каком документе идет речь?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800" dirty="0" smtClean="0">
              <a:latin typeface="Times New Roman"/>
            </a:endParaRPr>
          </a:p>
          <a:p>
            <a:pPr>
              <a:buNone/>
            </a:pPr>
            <a:r>
              <a:rPr lang="ru-RU" sz="3800" b="1" dirty="0" smtClean="0"/>
              <a:t>Стоимость вопроса:3 жетона</a:t>
            </a: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Городс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_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_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3_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246</TotalTime>
  <Words>978</Words>
  <PresentationFormat>Экран (4:3)</PresentationFormat>
  <Paragraphs>201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34</vt:i4>
      </vt:variant>
    </vt:vector>
  </HeadingPairs>
  <TitlesOfParts>
    <vt:vector size="50" baseType="lpstr">
      <vt:lpstr>Открытая</vt:lpstr>
      <vt:lpstr>1_Изящная</vt:lpstr>
      <vt:lpstr>2_Изящная</vt:lpstr>
      <vt:lpstr>3_Изящная</vt:lpstr>
      <vt:lpstr>Эркер</vt:lpstr>
      <vt:lpstr>1_Эркер</vt:lpstr>
      <vt:lpstr>2_Эркер</vt:lpstr>
      <vt:lpstr>3_Эркер</vt:lpstr>
      <vt:lpstr>1_Открытая</vt:lpstr>
      <vt:lpstr>Трек</vt:lpstr>
      <vt:lpstr>Официальная</vt:lpstr>
      <vt:lpstr>Городская</vt:lpstr>
      <vt:lpstr>Поток</vt:lpstr>
      <vt:lpstr>1_Поток</vt:lpstr>
      <vt:lpstr>2_Поток</vt:lpstr>
      <vt:lpstr>3_Поток</vt:lpstr>
      <vt:lpstr>Деловая Игра «Знатоки ФГОС»</vt:lpstr>
      <vt:lpstr>Темы 1 тура</vt:lpstr>
      <vt:lpstr>Тема «Семья»</vt:lpstr>
      <vt:lpstr>Тема «Семья»</vt:lpstr>
      <vt:lpstr>Тема «Семья»</vt:lpstr>
      <vt:lpstr>Тема «Семья»</vt:lpstr>
      <vt:lpstr>Тема «документы»</vt:lpstr>
      <vt:lpstr>Тема «документы»</vt:lpstr>
      <vt:lpstr>Тема «документы»</vt:lpstr>
      <vt:lpstr>Тема «документы»</vt:lpstr>
      <vt:lpstr>Тема «охрана труда»</vt:lpstr>
      <vt:lpstr>Тема «охрана труда»</vt:lpstr>
      <vt:lpstr>Тема «охрана труда»</vt:lpstr>
      <vt:lpstr>Тема «охрана труда»</vt:lpstr>
      <vt:lpstr>Тема «ФГОС ДО»</vt:lpstr>
      <vt:lpstr>Тема «ФГОС ДО»</vt:lpstr>
      <vt:lpstr>Тема «ФГОС ДО»</vt:lpstr>
      <vt:lpstr>Тема «ФГОС ДО»</vt:lpstr>
      <vt:lpstr>Подведение  итогов 1 тура </vt:lpstr>
      <vt:lpstr>Темы 2 тура</vt:lpstr>
      <vt:lpstr> ФГОС ДО тезаурус </vt:lpstr>
      <vt:lpstr>              ФГОС ДО тезаурус </vt:lpstr>
      <vt:lpstr>требования к структуре ООП ДО и ЕЕ объему.</vt:lpstr>
      <vt:lpstr>требования к структуре ООП ДО и ЕЕ объему.</vt:lpstr>
      <vt:lpstr>Требования к структуре ООП ДО и ЕЕ объему</vt:lpstr>
      <vt:lpstr>Слайд 26</vt:lpstr>
      <vt:lpstr>Требования к условиям реализации ООП ДО</vt:lpstr>
      <vt:lpstr>Требования к условиям реализации ООП ДО</vt:lpstr>
      <vt:lpstr>Требования к результатам освоения ООП ДО</vt:lpstr>
      <vt:lpstr>Требования к результатам освоения ООП ДО</vt:lpstr>
      <vt:lpstr>Требования к результатам освоения ООП ДО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Деловая Игра «Знатоки ФГОС»</dc:title>
  <dc:creator>Эльвира</dc:creator>
  <cp:lastModifiedBy>LENA</cp:lastModifiedBy>
  <cp:revision>32</cp:revision>
  <dcterms:created xsi:type="dcterms:W3CDTF">2018-03-16T05:06:19Z</dcterms:created>
  <dcterms:modified xsi:type="dcterms:W3CDTF">2018-03-22T06:24:59Z</dcterms:modified>
</cp:coreProperties>
</file>